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4" r:id="rId4"/>
    <p:sldId id="276" r:id="rId5"/>
    <p:sldId id="279" r:id="rId6"/>
    <p:sldId id="280" r:id="rId7"/>
    <p:sldId id="278" r:id="rId8"/>
    <p:sldId id="277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14A"/>
    <a:srgbClr val="B23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7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761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8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48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761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" y="95575"/>
            <a:ext cx="8229600" cy="603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985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2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2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0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2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1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piedipagine pwp inve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5447"/>
            <a:ext cx="6019800" cy="1092552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0FDF-84CF-3C4F-97E5-1D5B69618E25}" type="datetimeFigureOut">
              <a:rPr lang="it-IT" smtClean="0"/>
              <a:pPr/>
              <a:t>24/09/2018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magine 6" descr="logo Erasmus +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73" y="6205548"/>
            <a:ext cx="2056063" cy="589237"/>
          </a:xfrm>
          <a:prstGeom prst="rect">
            <a:avLst/>
          </a:prstGeom>
        </p:spPr>
      </p:pic>
      <p:pic>
        <p:nvPicPr>
          <p:cNvPr id="9" name="Immagine 8" descr="intestazione pwp invent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8285"/>
          </a:xfrm>
          <a:prstGeom prst="rect">
            <a:avLst/>
          </a:prstGeom>
        </p:spPr>
      </p:pic>
      <p:pic>
        <p:nvPicPr>
          <p:cNvPr id="11" name="Immagine 10" descr="invent LOGO whit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9" y="119052"/>
            <a:ext cx="1758504" cy="5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Titillium Bold"/>
          <a:ea typeface="+mj-ea"/>
          <a:cs typeface="Titillium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2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14915" y="1659220"/>
            <a:ext cx="82295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ustainability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Aspects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Centre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for Transfer of Innovation 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Presented by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Dr.Ashraf</a:t>
            </a:r>
            <a:r>
              <a:rPr lang="en-US" sz="2000" dirty="0" smtClean="0"/>
              <a:t> Bany Mohammed</a:t>
            </a:r>
          </a:p>
          <a:p>
            <a:pPr algn="ctr"/>
            <a:r>
              <a:rPr lang="en-US" sz="2000" dirty="0"/>
              <a:t>Director of Innovation and </a:t>
            </a:r>
            <a:r>
              <a:rPr lang="en-US" sz="2000" dirty="0" err="1"/>
              <a:t>Etreuenrhsip</a:t>
            </a:r>
            <a:r>
              <a:rPr lang="en-US" sz="2000" dirty="0"/>
              <a:t> </a:t>
            </a:r>
            <a:r>
              <a:rPr lang="en-US" sz="2000" dirty="0" smtClean="0"/>
              <a:t>Center</a:t>
            </a:r>
          </a:p>
          <a:p>
            <a:pPr algn="ctr"/>
            <a:r>
              <a:rPr lang="en-US" sz="2000" dirty="0" smtClean="0"/>
              <a:t>The University of Jordan</a:t>
            </a:r>
          </a:p>
          <a:p>
            <a:pPr algn="ctr"/>
            <a:r>
              <a:rPr lang="en-US" sz="2000" dirty="0" smtClean="0"/>
              <a:t>a.bany@ju.edu.jo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it-IT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88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reasons: </a:t>
            </a:r>
          </a:p>
          <a:p>
            <a:pPr lvl="1"/>
            <a:r>
              <a:rPr lang="en-US" sz="3200" dirty="0" smtClean="0"/>
              <a:t>No more funds are available</a:t>
            </a:r>
          </a:p>
          <a:p>
            <a:pPr lvl="1"/>
            <a:r>
              <a:rPr lang="en-US" sz="3200" dirty="0" smtClean="0"/>
              <a:t>To be able to plan on the long run </a:t>
            </a:r>
          </a:p>
          <a:p>
            <a:pPr lvl="1"/>
            <a:r>
              <a:rPr lang="en-US" sz="3200" dirty="0" smtClean="0"/>
              <a:t>To have the resources needed for long term plans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Whys should we care?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17" y="1147616"/>
            <a:ext cx="2204383" cy="13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3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1147616"/>
            <a:ext cx="8857397" cy="4525963"/>
          </a:xfrm>
        </p:spPr>
        <p:txBody>
          <a:bodyPr/>
          <a:lstStyle/>
          <a:p>
            <a:r>
              <a:rPr lang="en-US" sz="2800" dirty="0" smtClean="0"/>
              <a:t>What is sustainability???</a:t>
            </a:r>
          </a:p>
          <a:p>
            <a:pPr lvl="1"/>
            <a:r>
              <a:rPr lang="en-US" sz="2400" dirty="0"/>
              <a:t>sustainability is “</a:t>
            </a:r>
            <a:r>
              <a:rPr lang="en-US" sz="2400" dirty="0"/>
              <a:t>the ability to be maintained at a certain rate or </a:t>
            </a:r>
            <a:r>
              <a:rPr lang="en-US" sz="2400" dirty="0"/>
              <a:t>level” </a:t>
            </a:r>
            <a:endParaRPr lang="en-US" sz="2400" dirty="0"/>
          </a:p>
          <a:p>
            <a:r>
              <a:rPr lang="en-US" sz="2800" dirty="0" smtClean="0"/>
              <a:t>Business </a:t>
            </a:r>
            <a:r>
              <a:rPr lang="en-US" sz="2800" dirty="0"/>
              <a:t>sustainability represents resiliency over time </a:t>
            </a:r>
            <a:r>
              <a:rPr lang="en-US" sz="2800" dirty="0" smtClean="0"/>
              <a:t>(businesses </a:t>
            </a:r>
            <a:r>
              <a:rPr lang="en-US" sz="2800" dirty="0"/>
              <a:t>that can survive shocks because they are intimately connected to healthy economic, social and environmental </a:t>
            </a:r>
            <a:r>
              <a:rPr lang="en-US" sz="2800" dirty="0" smtClean="0"/>
              <a:t>systems</a:t>
            </a:r>
            <a:r>
              <a:rPr lang="en-US" sz="2800" dirty="0"/>
              <a:t>)</a:t>
            </a:r>
            <a:endParaRPr lang="en-US" sz="2800" dirty="0" smtClean="0"/>
          </a:p>
          <a:p>
            <a:r>
              <a:rPr lang="en-US" sz="2800" dirty="0" smtClean="0"/>
              <a:t>How do we see CTI sustainability? </a:t>
            </a:r>
          </a:p>
          <a:p>
            <a:pPr lvl="1"/>
            <a:r>
              <a:rPr lang="en-US" sz="2400" dirty="0"/>
              <a:t>the ability to </a:t>
            </a:r>
            <a:r>
              <a:rPr lang="en-US" sz="2400" dirty="0" smtClean="0"/>
              <a:t>maintain and manage  a long-term adequate financial and social resources that support our operations.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CTI sustainability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File:Sustainable developm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08" y="104740"/>
            <a:ext cx="2377692" cy="15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3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862630"/>
            <a:ext cx="8857397" cy="4525963"/>
          </a:xfrm>
        </p:spPr>
        <p:txBody>
          <a:bodyPr/>
          <a:lstStyle/>
          <a:p>
            <a:r>
              <a:rPr lang="en-US" sz="2800" b="1" dirty="0" smtClean="0"/>
              <a:t>Financial </a:t>
            </a:r>
            <a:r>
              <a:rPr lang="en-US" sz="2800" b="1" dirty="0"/>
              <a:t>sustainability </a:t>
            </a:r>
            <a:endParaRPr lang="en-US" sz="2800" b="1" dirty="0" smtClean="0"/>
          </a:p>
          <a:p>
            <a:pPr lvl="1"/>
            <a:r>
              <a:rPr lang="en-US" dirty="0" smtClean="0"/>
              <a:t>Strategic </a:t>
            </a:r>
            <a:r>
              <a:rPr lang="en-US" dirty="0"/>
              <a:t>Planning </a:t>
            </a:r>
            <a:endParaRPr lang="en-US" dirty="0" smtClean="0"/>
          </a:p>
          <a:p>
            <a:pPr lvl="1"/>
            <a:r>
              <a:rPr lang="en-US" dirty="0" smtClean="0"/>
              <a:t>Managing costs </a:t>
            </a:r>
            <a:endParaRPr lang="en-US" dirty="0"/>
          </a:p>
          <a:p>
            <a:pPr lvl="1"/>
            <a:r>
              <a:rPr lang="en-US" dirty="0" smtClean="0"/>
              <a:t>Fundraising plan</a:t>
            </a:r>
          </a:p>
          <a:p>
            <a:pPr lvl="1"/>
            <a:r>
              <a:rPr lang="en-US" dirty="0" smtClean="0"/>
              <a:t>Planning for profit </a:t>
            </a:r>
          </a:p>
          <a:p>
            <a:pPr lvl="2"/>
            <a:r>
              <a:rPr lang="en-US" sz="2800" dirty="0"/>
              <a:t>Rental income </a:t>
            </a:r>
            <a:endParaRPr lang="en-US" sz="2800" dirty="0" smtClean="0"/>
          </a:p>
          <a:p>
            <a:pPr lvl="2"/>
            <a:r>
              <a:rPr lang="en-US" sz="2800" dirty="0" smtClean="0"/>
              <a:t>Fee based training.</a:t>
            </a:r>
          </a:p>
          <a:p>
            <a:pPr lvl="2"/>
            <a:r>
              <a:rPr lang="en-US" sz="2800" dirty="0" smtClean="0"/>
              <a:t>Event sales.</a:t>
            </a:r>
          </a:p>
          <a:p>
            <a:pPr lvl="2"/>
            <a:r>
              <a:rPr lang="en-US" sz="2800" dirty="0" smtClean="0"/>
              <a:t>Investment 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CTI sustainability plans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financial sustain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52" y="1147616"/>
            <a:ext cx="3928148" cy="19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3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3" y="1136789"/>
            <a:ext cx="4929249" cy="4525963"/>
          </a:xfrm>
        </p:spPr>
        <p:txBody>
          <a:bodyPr/>
          <a:lstStyle/>
          <a:p>
            <a:r>
              <a:rPr lang="en-US" sz="2800" b="1" dirty="0" smtClean="0"/>
              <a:t>Financial </a:t>
            </a:r>
            <a:r>
              <a:rPr lang="en-US" sz="2800" b="1" dirty="0"/>
              <a:t>sustainability </a:t>
            </a:r>
            <a:endParaRPr lang="en-US" sz="2800" b="1" dirty="0" smtClean="0"/>
          </a:p>
          <a:p>
            <a:pPr lvl="1"/>
            <a:r>
              <a:rPr lang="en-US" dirty="0" smtClean="0"/>
              <a:t>Plan partnership with Investors</a:t>
            </a:r>
          </a:p>
          <a:p>
            <a:pPr lvl="1"/>
            <a:r>
              <a:rPr lang="en-US" dirty="0" smtClean="0"/>
              <a:t>Co-finance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projects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CTI sustainability plans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Image result for business financial sustain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58" y="1932864"/>
            <a:ext cx="21431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9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604" y="1147616"/>
            <a:ext cx="5718412" cy="4525963"/>
          </a:xfrm>
        </p:spPr>
        <p:txBody>
          <a:bodyPr/>
          <a:lstStyle/>
          <a:p>
            <a:r>
              <a:rPr lang="en-US" sz="2800" dirty="0" smtClean="0"/>
              <a:t>Social sustainability </a:t>
            </a:r>
          </a:p>
          <a:p>
            <a:pPr lvl="1"/>
            <a:r>
              <a:rPr lang="en-US" sz="2400" dirty="0" smtClean="0"/>
              <a:t>Stakeholder engagement (Students , faculty, and Administration) </a:t>
            </a:r>
          </a:p>
          <a:p>
            <a:pPr lvl="1"/>
            <a:r>
              <a:rPr lang="en-US" sz="2400" dirty="0" smtClean="0"/>
              <a:t>Community </a:t>
            </a:r>
            <a:r>
              <a:rPr lang="en-US" sz="2400" dirty="0"/>
              <a:t>outreach and </a:t>
            </a:r>
            <a:r>
              <a:rPr lang="en-US" sz="2400" dirty="0" smtClean="0"/>
              <a:t>Community Leadership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Promoting inclusion for all, equality , rights, development and responsibility of all </a:t>
            </a:r>
          </a:p>
          <a:p>
            <a:pPr lvl="1"/>
            <a:r>
              <a:rPr lang="en-US" sz="2400" dirty="0" smtClean="0"/>
              <a:t>Building a Community of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259348"/>
            <a:ext cx="8229600" cy="60328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CTI sustainability plans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Image result for social sustain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92" y="1147616"/>
            <a:ext cx="3162808" cy="20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8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7791"/>
            <a:ext cx="8229600" cy="33283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It is always a challenge between Microeconomic </a:t>
            </a:r>
            <a:r>
              <a:rPr lang="en-US" sz="4000" dirty="0"/>
              <a:t>efficiency </a:t>
            </a:r>
            <a:r>
              <a:rPr lang="en-US" sz="4000" dirty="0" smtClean="0"/>
              <a:t>against </a:t>
            </a:r>
            <a:r>
              <a:rPr lang="en-US" sz="4000" dirty="0"/>
              <a:t>macroeconomic </a:t>
            </a:r>
            <a:r>
              <a:rPr lang="en-US" sz="4000" dirty="0" smtClean="0"/>
              <a:t>impact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5192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FA07D9A09A440A060260FBACD8473" ma:contentTypeVersion="0" ma:contentTypeDescription="Create a new document." ma:contentTypeScope="" ma:versionID="12eb84ac397744c146ed2774a514a5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349037-D3D8-4D38-8361-DD29C1DC6855}"/>
</file>

<file path=customXml/itemProps2.xml><?xml version="1.0" encoding="utf-8"?>
<ds:datastoreItem xmlns:ds="http://schemas.openxmlformats.org/officeDocument/2006/customXml" ds:itemID="{15CCF702-8BF2-4725-A336-43262F530026}"/>
</file>

<file path=customXml/itemProps3.xml><?xml version="1.0" encoding="utf-8"?>
<ds:datastoreItem xmlns:ds="http://schemas.openxmlformats.org/officeDocument/2006/customXml" ds:itemID="{903B3380-F9D8-4F92-96E5-77B4D439C27A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Titillium Bold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Consorzioarca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Irene Manzella</dc:creator>
  <cp:lastModifiedBy>Ash</cp:lastModifiedBy>
  <cp:revision>30</cp:revision>
  <dcterms:created xsi:type="dcterms:W3CDTF">2016-10-21T10:45:11Z</dcterms:created>
  <dcterms:modified xsi:type="dcterms:W3CDTF">2018-09-24T15:00:45Z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0x010100EB1FA07D9A09A440A060260FBACD8473</vt:lpwstr>
  </property>
</Properties>
</file>